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3" r:id="rId2"/>
    <p:sldId id="329" r:id="rId3"/>
    <p:sldId id="291" r:id="rId4"/>
    <p:sldId id="292" r:id="rId5"/>
    <p:sldId id="293" r:id="rId6"/>
    <p:sldId id="294" r:id="rId7"/>
    <p:sldId id="282" r:id="rId8"/>
    <p:sldId id="315" r:id="rId9"/>
    <p:sldId id="313" r:id="rId10"/>
    <p:sldId id="442" r:id="rId11"/>
    <p:sldId id="314" r:id="rId12"/>
    <p:sldId id="284" r:id="rId13"/>
    <p:sldId id="316" r:id="rId14"/>
    <p:sldId id="328" r:id="rId15"/>
    <p:sldId id="319" r:id="rId16"/>
    <p:sldId id="317" r:id="rId17"/>
    <p:sldId id="441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5E5"/>
    <a:srgbClr val="22284E"/>
    <a:srgbClr val="FFD200"/>
    <a:srgbClr val="37427F"/>
    <a:srgbClr val="5F64A2"/>
    <a:srgbClr val="BDC3DF"/>
    <a:srgbClr val="F2F3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96"/>
    <p:restoredTop sz="94731"/>
  </p:normalViewPr>
  <p:slideViewPr>
    <p:cSldViewPr>
      <p:cViewPr>
        <p:scale>
          <a:sx n="160" d="100"/>
          <a:sy n="160" d="100"/>
        </p:scale>
        <p:origin x="1088" y="-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8/17/20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gradFill flip="none" rotWithShape="1">
          <a:gsLst>
            <a:gs pos="0">
              <a:srgbClr val="5F64A2"/>
            </a:gs>
            <a:gs pos="100000">
              <a:srgbClr val="37427F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rgbClr val="37427F"/>
            </a:gs>
            <a:gs pos="100000">
              <a:srgbClr val="5F64A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hyperlink" Target="https://datavizcatalogue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python-graph-gallery.co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62833" y="4852988"/>
            <a:ext cx="10360501" cy="136207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 SCIENCE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84346" y="5760480"/>
            <a:ext cx="10360501" cy="47257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Prof. Jean Paul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Barddal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598612" y="1314360"/>
            <a:ext cx="9131970" cy="2502570"/>
            <a:chOff x="1598612" y="1066800"/>
            <a:chExt cx="9131970" cy="2502570"/>
          </a:xfrm>
        </p:grpSpPr>
        <p:grpSp>
          <p:nvGrpSpPr>
            <p:cNvPr id="29" name="Group 28"/>
            <p:cNvGrpSpPr/>
            <p:nvPr/>
          </p:nvGrpSpPr>
          <p:grpSpPr>
            <a:xfrm>
              <a:off x="8228012" y="1066800"/>
              <a:ext cx="2502570" cy="2502570"/>
              <a:chOff x="1141412" y="1066800"/>
              <a:chExt cx="2502570" cy="250257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8" name="Oval 27"/>
              <p:cNvSpPr/>
              <p:nvPr/>
            </p:nvSpPr>
            <p:spPr>
              <a:xfrm>
                <a:off x="1141412" y="1066800"/>
                <a:ext cx="2502570" cy="25025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1525751" y="1630280"/>
                <a:ext cx="1733892" cy="1375610"/>
                <a:chOff x="1251284" y="1241218"/>
                <a:chExt cx="5694948" cy="1758656"/>
              </a:xfrm>
            </p:grpSpPr>
            <p:sp>
              <p:nvSpPr>
                <p:cNvPr id="25" name="Freeform 24"/>
                <p:cNvSpPr/>
                <p:nvPr/>
              </p:nvSpPr>
              <p:spPr>
                <a:xfrm>
                  <a:off x="1251284" y="1549273"/>
                  <a:ext cx="5694948" cy="1450601"/>
                </a:xfrm>
                <a:custGeom>
                  <a:avLst/>
                  <a:gdLst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00463" h="433137">
                      <a:moveTo>
                        <a:pt x="0" y="433137"/>
                      </a:moveTo>
                      <a:lnTo>
                        <a:pt x="256674" y="288758"/>
                      </a:lnTo>
                      <a:lnTo>
                        <a:pt x="465221" y="352926"/>
                      </a:lnTo>
                      <a:lnTo>
                        <a:pt x="609600" y="144379"/>
                      </a:lnTo>
                      <a:lnTo>
                        <a:pt x="946484" y="288758"/>
                      </a:lnTo>
                      <a:lnTo>
                        <a:pt x="1251284" y="48126"/>
                      </a:lnTo>
                      <a:lnTo>
                        <a:pt x="1395663" y="144379"/>
                      </a:lnTo>
                      <a:lnTo>
                        <a:pt x="1700463" y="0"/>
                      </a:lnTo>
                      <a:lnTo>
                        <a:pt x="1700463" y="0"/>
                      </a:lnTo>
                    </a:path>
                  </a:pathLst>
                </a:custGeom>
                <a:ln w="57150">
                  <a:solidFill>
                    <a:srgbClr val="EB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Freeform 25"/>
                <p:cNvSpPr/>
                <p:nvPr/>
              </p:nvSpPr>
              <p:spPr>
                <a:xfrm>
                  <a:off x="1251284" y="1241218"/>
                  <a:ext cx="5678906" cy="1686539"/>
                </a:xfrm>
                <a:custGeom>
                  <a:avLst/>
                  <a:gdLst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296621 h 352926"/>
                    <a:gd name="connsiteX1" fmla="*/ 256674 w 1700463"/>
                    <a:gd name="connsiteY1" fmla="*/ 288758 h 352926"/>
                    <a:gd name="connsiteX2" fmla="*/ 465221 w 1700463"/>
                    <a:gd name="connsiteY2" fmla="*/ 352926 h 352926"/>
                    <a:gd name="connsiteX3" fmla="*/ 609600 w 1700463"/>
                    <a:gd name="connsiteY3" fmla="*/ 144379 h 352926"/>
                    <a:gd name="connsiteX4" fmla="*/ 946484 w 1700463"/>
                    <a:gd name="connsiteY4" fmla="*/ 288758 h 352926"/>
                    <a:gd name="connsiteX5" fmla="*/ 1251284 w 1700463"/>
                    <a:gd name="connsiteY5" fmla="*/ 48126 h 352926"/>
                    <a:gd name="connsiteX6" fmla="*/ 1395663 w 1700463"/>
                    <a:gd name="connsiteY6" fmla="*/ 144379 h 352926"/>
                    <a:gd name="connsiteX7" fmla="*/ 1700463 w 1700463"/>
                    <a:gd name="connsiteY7" fmla="*/ 0 h 352926"/>
                    <a:gd name="connsiteX8" fmla="*/ 1700463 w 1700463"/>
                    <a:gd name="connsiteY8" fmla="*/ 0 h 352926"/>
                    <a:gd name="connsiteX0" fmla="*/ 0 w 1700463"/>
                    <a:gd name="connsiteY0" fmla="*/ 296621 h 469084"/>
                    <a:gd name="connsiteX1" fmla="*/ 256674 w 1700463"/>
                    <a:gd name="connsiteY1" fmla="*/ 288758 h 469084"/>
                    <a:gd name="connsiteX2" fmla="*/ 476473 w 1700463"/>
                    <a:gd name="connsiteY2" fmla="*/ 469084 h 469084"/>
                    <a:gd name="connsiteX3" fmla="*/ 609600 w 1700463"/>
                    <a:gd name="connsiteY3" fmla="*/ 144379 h 469084"/>
                    <a:gd name="connsiteX4" fmla="*/ 946484 w 1700463"/>
                    <a:gd name="connsiteY4" fmla="*/ 288758 h 469084"/>
                    <a:gd name="connsiteX5" fmla="*/ 1251284 w 1700463"/>
                    <a:gd name="connsiteY5" fmla="*/ 48126 h 469084"/>
                    <a:gd name="connsiteX6" fmla="*/ 1395663 w 1700463"/>
                    <a:gd name="connsiteY6" fmla="*/ 144379 h 469084"/>
                    <a:gd name="connsiteX7" fmla="*/ 1700463 w 1700463"/>
                    <a:gd name="connsiteY7" fmla="*/ 0 h 469084"/>
                    <a:gd name="connsiteX8" fmla="*/ 1700463 w 1700463"/>
                    <a:gd name="connsiteY8" fmla="*/ 0 h 469084"/>
                    <a:gd name="connsiteX0" fmla="*/ 0 w 1700463"/>
                    <a:gd name="connsiteY0" fmla="*/ 296621 h 469084"/>
                    <a:gd name="connsiteX1" fmla="*/ 256674 w 1700463"/>
                    <a:gd name="connsiteY1" fmla="*/ 288758 h 469084"/>
                    <a:gd name="connsiteX2" fmla="*/ 476473 w 1700463"/>
                    <a:gd name="connsiteY2" fmla="*/ 469084 h 469084"/>
                    <a:gd name="connsiteX3" fmla="*/ 633550 w 1700463"/>
                    <a:gd name="connsiteY3" fmla="*/ 297660 h 469084"/>
                    <a:gd name="connsiteX4" fmla="*/ 946484 w 1700463"/>
                    <a:gd name="connsiteY4" fmla="*/ 288758 h 469084"/>
                    <a:gd name="connsiteX5" fmla="*/ 1251284 w 1700463"/>
                    <a:gd name="connsiteY5" fmla="*/ 48126 h 469084"/>
                    <a:gd name="connsiteX6" fmla="*/ 1395663 w 1700463"/>
                    <a:gd name="connsiteY6" fmla="*/ 144379 h 469084"/>
                    <a:gd name="connsiteX7" fmla="*/ 1700463 w 1700463"/>
                    <a:gd name="connsiteY7" fmla="*/ 0 h 469084"/>
                    <a:gd name="connsiteX8" fmla="*/ 1700463 w 1700463"/>
                    <a:gd name="connsiteY8" fmla="*/ 0 h 469084"/>
                    <a:gd name="connsiteX0" fmla="*/ 0 w 1700463"/>
                    <a:gd name="connsiteY0" fmla="*/ 331123 h 503586"/>
                    <a:gd name="connsiteX1" fmla="*/ 256674 w 1700463"/>
                    <a:gd name="connsiteY1" fmla="*/ 323260 h 503586"/>
                    <a:gd name="connsiteX2" fmla="*/ 476473 w 1700463"/>
                    <a:gd name="connsiteY2" fmla="*/ 503586 h 503586"/>
                    <a:gd name="connsiteX3" fmla="*/ 633550 w 1700463"/>
                    <a:gd name="connsiteY3" fmla="*/ 332162 h 503586"/>
                    <a:gd name="connsiteX4" fmla="*/ 946484 w 1700463"/>
                    <a:gd name="connsiteY4" fmla="*/ 323260 h 503586"/>
                    <a:gd name="connsiteX5" fmla="*/ 1159550 w 1700463"/>
                    <a:gd name="connsiteY5" fmla="*/ 0 h 503586"/>
                    <a:gd name="connsiteX6" fmla="*/ 1395663 w 1700463"/>
                    <a:gd name="connsiteY6" fmla="*/ 178881 h 503586"/>
                    <a:gd name="connsiteX7" fmla="*/ 1700463 w 1700463"/>
                    <a:gd name="connsiteY7" fmla="*/ 34502 h 503586"/>
                    <a:gd name="connsiteX8" fmla="*/ 1700463 w 1700463"/>
                    <a:gd name="connsiteY8" fmla="*/ 34502 h 503586"/>
                    <a:gd name="connsiteX0" fmla="*/ 0 w 1700463"/>
                    <a:gd name="connsiteY0" fmla="*/ 331123 h 503586"/>
                    <a:gd name="connsiteX1" fmla="*/ 256674 w 1700463"/>
                    <a:gd name="connsiteY1" fmla="*/ 323260 h 503586"/>
                    <a:gd name="connsiteX2" fmla="*/ 476473 w 1700463"/>
                    <a:gd name="connsiteY2" fmla="*/ 503586 h 503586"/>
                    <a:gd name="connsiteX3" fmla="*/ 633550 w 1700463"/>
                    <a:gd name="connsiteY3" fmla="*/ 332162 h 503586"/>
                    <a:gd name="connsiteX4" fmla="*/ 946484 w 1700463"/>
                    <a:gd name="connsiteY4" fmla="*/ 323260 h 503586"/>
                    <a:gd name="connsiteX5" fmla="*/ 1159550 w 1700463"/>
                    <a:gd name="connsiteY5" fmla="*/ 0 h 503586"/>
                    <a:gd name="connsiteX6" fmla="*/ 1395663 w 1700463"/>
                    <a:gd name="connsiteY6" fmla="*/ 178881 h 503586"/>
                    <a:gd name="connsiteX7" fmla="*/ 1700463 w 1700463"/>
                    <a:gd name="connsiteY7" fmla="*/ 34502 h 503586"/>
                    <a:gd name="connsiteX8" fmla="*/ 1700463 w 1700463"/>
                    <a:gd name="connsiteY8" fmla="*/ 34502 h 503586"/>
                    <a:gd name="connsiteX0" fmla="*/ 0 w 1700463"/>
                    <a:gd name="connsiteY0" fmla="*/ 331123 h 503586"/>
                    <a:gd name="connsiteX1" fmla="*/ 256674 w 1700463"/>
                    <a:gd name="connsiteY1" fmla="*/ 323260 h 503586"/>
                    <a:gd name="connsiteX2" fmla="*/ 476473 w 1700463"/>
                    <a:gd name="connsiteY2" fmla="*/ 503586 h 503586"/>
                    <a:gd name="connsiteX3" fmla="*/ 633550 w 1700463"/>
                    <a:gd name="connsiteY3" fmla="*/ 332162 h 503586"/>
                    <a:gd name="connsiteX4" fmla="*/ 946484 w 1700463"/>
                    <a:gd name="connsiteY4" fmla="*/ 323260 h 503586"/>
                    <a:gd name="connsiteX5" fmla="*/ 1159550 w 1700463"/>
                    <a:gd name="connsiteY5" fmla="*/ 0 h 503586"/>
                    <a:gd name="connsiteX6" fmla="*/ 1395663 w 1700463"/>
                    <a:gd name="connsiteY6" fmla="*/ 178881 h 503586"/>
                    <a:gd name="connsiteX7" fmla="*/ 1700463 w 1700463"/>
                    <a:gd name="connsiteY7" fmla="*/ 34502 h 503586"/>
                    <a:gd name="connsiteX0" fmla="*/ 0 w 1695673"/>
                    <a:gd name="connsiteY0" fmla="*/ 331123 h 503586"/>
                    <a:gd name="connsiteX1" fmla="*/ 256674 w 1695673"/>
                    <a:gd name="connsiteY1" fmla="*/ 323260 h 503586"/>
                    <a:gd name="connsiteX2" fmla="*/ 476473 w 1695673"/>
                    <a:gd name="connsiteY2" fmla="*/ 503586 h 503586"/>
                    <a:gd name="connsiteX3" fmla="*/ 633550 w 1695673"/>
                    <a:gd name="connsiteY3" fmla="*/ 332162 h 503586"/>
                    <a:gd name="connsiteX4" fmla="*/ 946484 w 1695673"/>
                    <a:gd name="connsiteY4" fmla="*/ 323260 h 503586"/>
                    <a:gd name="connsiteX5" fmla="*/ 1159550 w 1695673"/>
                    <a:gd name="connsiteY5" fmla="*/ 0 h 503586"/>
                    <a:gd name="connsiteX6" fmla="*/ 1395663 w 1695673"/>
                    <a:gd name="connsiteY6" fmla="*/ 178881 h 503586"/>
                    <a:gd name="connsiteX7" fmla="*/ 1695673 w 1695673"/>
                    <a:gd name="connsiteY7" fmla="*/ 187783 h 503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95673" h="503586">
                      <a:moveTo>
                        <a:pt x="0" y="331123"/>
                      </a:moveTo>
                      <a:lnTo>
                        <a:pt x="256674" y="323260"/>
                      </a:lnTo>
                      <a:lnTo>
                        <a:pt x="476473" y="503586"/>
                      </a:lnTo>
                      <a:lnTo>
                        <a:pt x="633550" y="332162"/>
                      </a:lnTo>
                      <a:lnTo>
                        <a:pt x="946484" y="323260"/>
                      </a:lnTo>
                      <a:lnTo>
                        <a:pt x="1159550" y="0"/>
                      </a:lnTo>
                      <a:lnTo>
                        <a:pt x="1395663" y="178881"/>
                      </a:lnTo>
                      <a:lnTo>
                        <a:pt x="1695673" y="187783"/>
                      </a:lnTo>
                    </a:path>
                  </a:pathLst>
                </a:custGeom>
                <a:ln w="57150">
                  <a:solidFill>
                    <a:srgbClr val="FFD2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3" name="Group 52"/>
            <p:cNvGrpSpPr/>
            <p:nvPr/>
          </p:nvGrpSpPr>
          <p:grpSpPr>
            <a:xfrm>
              <a:off x="1598612" y="1066800"/>
              <a:ext cx="2502570" cy="2502570"/>
              <a:chOff x="5203960" y="1066800"/>
              <a:chExt cx="2502570" cy="250257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49" name="Oval 48"/>
              <p:cNvSpPr/>
              <p:nvPr/>
            </p:nvSpPr>
            <p:spPr>
              <a:xfrm>
                <a:off x="5203960" y="1066800"/>
                <a:ext cx="2502570" cy="25025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5538067" y="1978129"/>
                <a:ext cx="1834356" cy="679912"/>
                <a:chOff x="5356666" y="1929595"/>
                <a:chExt cx="1834356" cy="679912"/>
              </a:xfrm>
            </p:grpSpPr>
            <p:sp>
              <p:nvSpPr>
                <p:cNvPr id="46" name="Freeform 45"/>
                <p:cNvSpPr/>
                <p:nvPr/>
              </p:nvSpPr>
              <p:spPr>
                <a:xfrm>
                  <a:off x="5356666" y="1929595"/>
                  <a:ext cx="1834356" cy="674268"/>
                </a:xfrm>
                <a:custGeom>
                  <a:avLst/>
                  <a:gdLst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34356"/>
                    <a:gd name="connsiteY0" fmla="*/ 833614 h 835377"/>
                    <a:gd name="connsiteX1" fmla="*/ 152312 w 1834356"/>
                    <a:gd name="connsiteY1" fmla="*/ 541866 h 835377"/>
                    <a:gd name="connsiteX2" fmla="*/ 310356 w 1834356"/>
                    <a:gd name="connsiteY2" fmla="*/ 711200 h 835377"/>
                    <a:gd name="connsiteX3" fmla="*/ 502267 w 1834356"/>
                    <a:gd name="connsiteY3" fmla="*/ 304800 h 835377"/>
                    <a:gd name="connsiteX4" fmla="*/ 671601 w 1834356"/>
                    <a:gd name="connsiteY4" fmla="*/ 519289 h 835377"/>
                    <a:gd name="connsiteX5" fmla="*/ 852223 w 1834356"/>
                    <a:gd name="connsiteY5" fmla="*/ 0 h 835377"/>
                    <a:gd name="connsiteX6" fmla="*/ 1032845 w 1834356"/>
                    <a:gd name="connsiteY6" fmla="*/ 372533 h 835377"/>
                    <a:gd name="connsiteX7" fmla="*/ 1213467 w 1834356"/>
                    <a:gd name="connsiteY7" fmla="*/ 428977 h 835377"/>
                    <a:gd name="connsiteX8" fmla="*/ 1461823 w 1834356"/>
                    <a:gd name="connsiteY8" fmla="*/ 643466 h 835377"/>
                    <a:gd name="connsiteX9" fmla="*/ 1574712 w 1834356"/>
                    <a:gd name="connsiteY9" fmla="*/ 428977 h 835377"/>
                    <a:gd name="connsiteX10" fmla="*/ 1834356 w 1834356"/>
                    <a:gd name="connsiteY10" fmla="*/ 835377 h 835377"/>
                    <a:gd name="connsiteX0" fmla="*/ 0 w 1834356"/>
                    <a:gd name="connsiteY0" fmla="*/ 528814 h 530577"/>
                    <a:gd name="connsiteX1" fmla="*/ 152312 w 1834356"/>
                    <a:gd name="connsiteY1" fmla="*/ 237066 h 530577"/>
                    <a:gd name="connsiteX2" fmla="*/ 310356 w 1834356"/>
                    <a:gd name="connsiteY2" fmla="*/ 406400 h 530577"/>
                    <a:gd name="connsiteX3" fmla="*/ 502267 w 1834356"/>
                    <a:gd name="connsiteY3" fmla="*/ 0 h 530577"/>
                    <a:gd name="connsiteX4" fmla="*/ 671601 w 1834356"/>
                    <a:gd name="connsiteY4" fmla="*/ 214489 h 530577"/>
                    <a:gd name="connsiteX5" fmla="*/ 771080 w 1834356"/>
                    <a:gd name="connsiteY5" fmla="*/ 45720 h 530577"/>
                    <a:gd name="connsiteX6" fmla="*/ 1032845 w 1834356"/>
                    <a:gd name="connsiteY6" fmla="*/ 67733 h 530577"/>
                    <a:gd name="connsiteX7" fmla="*/ 1213467 w 1834356"/>
                    <a:gd name="connsiteY7" fmla="*/ 124177 h 530577"/>
                    <a:gd name="connsiteX8" fmla="*/ 1461823 w 1834356"/>
                    <a:gd name="connsiteY8" fmla="*/ 338666 h 530577"/>
                    <a:gd name="connsiteX9" fmla="*/ 1574712 w 1834356"/>
                    <a:gd name="connsiteY9" fmla="*/ 124177 h 530577"/>
                    <a:gd name="connsiteX10" fmla="*/ 1834356 w 1834356"/>
                    <a:gd name="connsiteY10" fmla="*/ 530577 h 530577"/>
                    <a:gd name="connsiteX0" fmla="*/ 0 w 1834356"/>
                    <a:gd name="connsiteY0" fmla="*/ 528814 h 530577"/>
                    <a:gd name="connsiteX1" fmla="*/ 152312 w 1834356"/>
                    <a:gd name="connsiteY1" fmla="*/ 237066 h 530577"/>
                    <a:gd name="connsiteX2" fmla="*/ 310356 w 1834356"/>
                    <a:gd name="connsiteY2" fmla="*/ 406400 h 530577"/>
                    <a:gd name="connsiteX3" fmla="*/ 502267 w 1834356"/>
                    <a:gd name="connsiteY3" fmla="*/ 0 h 530577"/>
                    <a:gd name="connsiteX4" fmla="*/ 671601 w 1834356"/>
                    <a:gd name="connsiteY4" fmla="*/ 214489 h 530577"/>
                    <a:gd name="connsiteX5" fmla="*/ 771080 w 1834356"/>
                    <a:gd name="connsiteY5" fmla="*/ 45720 h 530577"/>
                    <a:gd name="connsiteX6" fmla="*/ 942993 w 1834356"/>
                    <a:gd name="connsiteY6" fmla="*/ 272384 h 530577"/>
                    <a:gd name="connsiteX7" fmla="*/ 1213467 w 1834356"/>
                    <a:gd name="connsiteY7" fmla="*/ 124177 h 530577"/>
                    <a:gd name="connsiteX8" fmla="*/ 1461823 w 1834356"/>
                    <a:gd name="connsiteY8" fmla="*/ 338666 h 530577"/>
                    <a:gd name="connsiteX9" fmla="*/ 1574712 w 1834356"/>
                    <a:gd name="connsiteY9" fmla="*/ 124177 h 530577"/>
                    <a:gd name="connsiteX10" fmla="*/ 1834356 w 1834356"/>
                    <a:gd name="connsiteY10" fmla="*/ 530577 h 530577"/>
                    <a:gd name="connsiteX0" fmla="*/ 0 w 1834356"/>
                    <a:gd name="connsiteY0" fmla="*/ 528814 h 530577"/>
                    <a:gd name="connsiteX1" fmla="*/ 165375 w 1834356"/>
                    <a:gd name="connsiteY1" fmla="*/ 132563 h 530577"/>
                    <a:gd name="connsiteX2" fmla="*/ 310356 w 1834356"/>
                    <a:gd name="connsiteY2" fmla="*/ 406400 h 530577"/>
                    <a:gd name="connsiteX3" fmla="*/ 502267 w 1834356"/>
                    <a:gd name="connsiteY3" fmla="*/ 0 h 530577"/>
                    <a:gd name="connsiteX4" fmla="*/ 671601 w 1834356"/>
                    <a:gd name="connsiteY4" fmla="*/ 214489 h 530577"/>
                    <a:gd name="connsiteX5" fmla="*/ 771080 w 1834356"/>
                    <a:gd name="connsiteY5" fmla="*/ 45720 h 530577"/>
                    <a:gd name="connsiteX6" fmla="*/ 942993 w 1834356"/>
                    <a:gd name="connsiteY6" fmla="*/ 272384 h 530577"/>
                    <a:gd name="connsiteX7" fmla="*/ 1213467 w 1834356"/>
                    <a:gd name="connsiteY7" fmla="*/ 124177 h 530577"/>
                    <a:gd name="connsiteX8" fmla="*/ 1461823 w 1834356"/>
                    <a:gd name="connsiteY8" fmla="*/ 338666 h 530577"/>
                    <a:gd name="connsiteX9" fmla="*/ 1574712 w 1834356"/>
                    <a:gd name="connsiteY9" fmla="*/ 124177 h 530577"/>
                    <a:gd name="connsiteX10" fmla="*/ 1834356 w 1834356"/>
                    <a:gd name="connsiteY10" fmla="*/ 530577 h 530577"/>
                    <a:gd name="connsiteX0" fmla="*/ 0 w 1834356"/>
                    <a:gd name="connsiteY0" fmla="*/ 528814 h 530577"/>
                    <a:gd name="connsiteX1" fmla="*/ 165375 w 1834356"/>
                    <a:gd name="connsiteY1" fmla="*/ 132563 h 530577"/>
                    <a:gd name="connsiteX2" fmla="*/ 316298 w 1834356"/>
                    <a:gd name="connsiteY2" fmla="*/ 262709 h 530577"/>
                    <a:gd name="connsiteX3" fmla="*/ 502267 w 1834356"/>
                    <a:gd name="connsiteY3" fmla="*/ 0 h 530577"/>
                    <a:gd name="connsiteX4" fmla="*/ 671601 w 1834356"/>
                    <a:gd name="connsiteY4" fmla="*/ 214489 h 530577"/>
                    <a:gd name="connsiteX5" fmla="*/ 771080 w 1834356"/>
                    <a:gd name="connsiteY5" fmla="*/ 45720 h 530577"/>
                    <a:gd name="connsiteX6" fmla="*/ 942993 w 1834356"/>
                    <a:gd name="connsiteY6" fmla="*/ 272384 h 530577"/>
                    <a:gd name="connsiteX7" fmla="*/ 1213467 w 1834356"/>
                    <a:gd name="connsiteY7" fmla="*/ 124177 h 530577"/>
                    <a:gd name="connsiteX8" fmla="*/ 1461823 w 1834356"/>
                    <a:gd name="connsiteY8" fmla="*/ 338666 h 530577"/>
                    <a:gd name="connsiteX9" fmla="*/ 1574712 w 1834356"/>
                    <a:gd name="connsiteY9" fmla="*/ 124177 h 530577"/>
                    <a:gd name="connsiteX10" fmla="*/ 1834356 w 1834356"/>
                    <a:gd name="connsiteY10" fmla="*/ 530577 h 530577"/>
                    <a:gd name="connsiteX0" fmla="*/ 0 w 1834356"/>
                    <a:gd name="connsiteY0" fmla="*/ 672505 h 674268"/>
                    <a:gd name="connsiteX1" fmla="*/ 165375 w 1834356"/>
                    <a:gd name="connsiteY1" fmla="*/ 276254 h 674268"/>
                    <a:gd name="connsiteX2" fmla="*/ 316298 w 1834356"/>
                    <a:gd name="connsiteY2" fmla="*/ 406400 h 674268"/>
                    <a:gd name="connsiteX3" fmla="*/ 476141 w 1834356"/>
                    <a:gd name="connsiteY3" fmla="*/ 0 h 674268"/>
                    <a:gd name="connsiteX4" fmla="*/ 671601 w 1834356"/>
                    <a:gd name="connsiteY4" fmla="*/ 358180 h 674268"/>
                    <a:gd name="connsiteX5" fmla="*/ 771080 w 1834356"/>
                    <a:gd name="connsiteY5" fmla="*/ 189411 h 674268"/>
                    <a:gd name="connsiteX6" fmla="*/ 942993 w 1834356"/>
                    <a:gd name="connsiteY6" fmla="*/ 416075 h 674268"/>
                    <a:gd name="connsiteX7" fmla="*/ 1213467 w 1834356"/>
                    <a:gd name="connsiteY7" fmla="*/ 267868 h 674268"/>
                    <a:gd name="connsiteX8" fmla="*/ 1461823 w 1834356"/>
                    <a:gd name="connsiteY8" fmla="*/ 482357 h 674268"/>
                    <a:gd name="connsiteX9" fmla="*/ 1574712 w 1834356"/>
                    <a:gd name="connsiteY9" fmla="*/ 267868 h 674268"/>
                    <a:gd name="connsiteX10" fmla="*/ 1834356 w 1834356"/>
                    <a:gd name="connsiteY10" fmla="*/ 674268 h 674268"/>
                    <a:gd name="connsiteX0" fmla="*/ 0 w 1834356"/>
                    <a:gd name="connsiteY0" fmla="*/ 672505 h 674268"/>
                    <a:gd name="connsiteX1" fmla="*/ 165375 w 1834356"/>
                    <a:gd name="connsiteY1" fmla="*/ 276254 h 674268"/>
                    <a:gd name="connsiteX2" fmla="*/ 316298 w 1834356"/>
                    <a:gd name="connsiteY2" fmla="*/ 406400 h 674268"/>
                    <a:gd name="connsiteX3" fmla="*/ 476141 w 1834356"/>
                    <a:gd name="connsiteY3" fmla="*/ 0 h 674268"/>
                    <a:gd name="connsiteX4" fmla="*/ 662303 w 1834356"/>
                    <a:gd name="connsiteY4" fmla="*/ 286334 h 674268"/>
                    <a:gd name="connsiteX5" fmla="*/ 771080 w 1834356"/>
                    <a:gd name="connsiteY5" fmla="*/ 189411 h 674268"/>
                    <a:gd name="connsiteX6" fmla="*/ 942993 w 1834356"/>
                    <a:gd name="connsiteY6" fmla="*/ 416075 h 674268"/>
                    <a:gd name="connsiteX7" fmla="*/ 1213467 w 1834356"/>
                    <a:gd name="connsiteY7" fmla="*/ 267868 h 674268"/>
                    <a:gd name="connsiteX8" fmla="*/ 1461823 w 1834356"/>
                    <a:gd name="connsiteY8" fmla="*/ 482357 h 674268"/>
                    <a:gd name="connsiteX9" fmla="*/ 1574712 w 1834356"/>
                    <a:gd name="connsiteY9" fmla="*/ 267868 h 674268"/>
                    <a:gd name="connsiteX10" fmla="*/ 1834356 w 1834356"/>
                    <a:gd name="connsiteY10" fmla="*/ 674268 h 674268"/>
                    <a:gd name="connsiteX0" fmla="*/ 0 w 1834356"/>
                    <a:gd name="connsiteY0" fmla="*/ 672505 h 674268"/>
                    <a:gd name="connsiteX1" fmla="*/ 165375 w 1834356"/>
                    <a:gd name="connsiteY1" fmla="*/ 276254 h 674268"/>
                    <a:gd name="connsiteX2" fmla="*/ 316298 w 1834356"/>
                    <a:gd name="connsiteY2" fmla="*/ 406400 h 674268"/>
                    <a:gd name="connsiteX3" fmla="*/ 476141 w 1834356"/>
                    <a:gd name="connsiteY3" fmla="*/ 0 h 674268"/>
                    <a:gd name="connsiteX4" fmla="*/ 662303 w 1834356"/>
                    <a:gd name="connsiteY4" fmla="*/ 286334 h 674268"/>
                    <a:gd name="connsiteX5" fmla="*/ 803148 w 1834356"/>
                    <a:gd name="connsiteY5" fmla="*/ 34834 h 674268"/>
                    <a:gd name="connsiteX6" fmla="*/ 942993 w 1834356"/>
                    <a:gd name="connsiteY6" fmla="*/ 416075 h 674268"/>
                    <a:gd name="connsiteX7" fmla="*/ 1213467 w 1834356"/>
                    <a:gd name="connsiteY7" fmla="*/ 267868 h 674268"/>
                    <a:gd name="connsiteX8" fmla="*/ 1461823 w 1834356"/>
                    <a:gd name="connsiteY8" fmla="*/ 482357 h 674268"/>
                    <a:gd name="connsiteX9" fmla="*/ 1574712 w 1834356"/>
                    <a:gd name="connsiteY9" fmla="*/ 267868 h 674268"/>
                    <a:gd name="connsiteX10" fmla="*/ 1834356 w 1834356"/>
                    <a:gd name="connsiteY10" fmla="*/ 674268 h 674268"/>
                    <a:gd name="connsiteX0" fmla="*/ 0 w 1834356"/>
                    <a:gd name="connsiteY0" fmla="*/ 672505 h 674268"/>
                    <a:gd name="connsiteX1" fmla="*/ 165375 w 1834356"/>
                    <a:gd name="connsiteY1" fmla="*/ 276254 h 674268"/>
                    <a:gd name="connsiteX2" fmla="*/ 316298 w 1834356"/>
                    <a:gd name="connsiteY2" fmla="*/ 406400 h 674268"/>
                    <a:gd name="connsiteX3" fmla="*/ 476141 w 1834356"/>
                    <a:gd name="connsiteY3" fmla="*/ 0 h 674268"/>
                    <a:gd name="connsiteX4" fmla="*/ 662303 w 1834356"/>
                    <a:gd name="connsiteY4" fmla="*/ 286334 h 674268"/>
                    <a:gd name="connsiteX5" fmla="*/ 803148 w 1834356"/>
                    <a:gd name="connsiteY5" fmla="*/ 34834 h 674268"/>
                    <a:gd name="connsiteX6" fmla="*/ 942993 w 1834356"/>
                    <a:gd name="connsiteY6" fmla="*/ 416075 h 674268"/>
                    <a:gd name="connsiteX7" fmla="*/ 1195461 w 1834356"/>
                    <a:gd name="connsiteY7" fmla="*/ 141594 h 674268"/>
                    <a:gd name="connsiteX8" fmla="*/ 1461823 w 1834356"/>
                    <a:gd name="connsiteY8" fmla="*/ 482357 h 674268"/>
                    <a:gd name="connsiteX9" fmla="*/ 1574712 w 1834356"/>
                    <a:gd name="connsiteY9" fmla="*/ 267868 h 674268"/>
                    <a:gd name="connsiteX10" fmla="*/ 1834356 w 1834356"/>
                    <a:gd name="connsiteY10" fmla="*/ 674268 h 674268"/>
                    <a:gd name="connsiteX0" fmla="*/ 0 w 1834356"/>
                    <a:gd name="connsiteY0" fmla="*/ 672505 h 674268"/>
                    <a:gd name="connsiteX1" fmla="*/ 165375 w 1834356"/>
                    <a:gd name="connsiteY1" fmla="*/ 276254 h 674268"/>
                    <a:gd name="connsiteX2" fmla="*/ 316298 w 1834356"/>
                    <a:gd name="connsiteY2" fmla="*/ 406400 h 674268"/>
                    <a:gd name="connsiteX3" fmla="*/ 476141 w 1834356"/>
                    <a:gd name="connsiteY3" fmla="*/ 0 h 674268"/>
                    <a:gd name="connsiteX4" fmla="*/ 662303 w 1834356"/>
                    <a:gd name="connsiteY4" fmla="*/ 286334 h 674268"/>
                    <a:gd name="connsiteX5" fmla="*/ 803148 w 1834356"/>
                    <a:gd name="connsiteY5" fmla="*/ 34834 h 674268"/>
                    <a:gd name="connsiteX6" fmla="*/ 942993 w 1834356"/>
                    <a:gd name="connsiteY6" fmla="*/ 416075 h 674268"/>
                    <a:gd name="connsiteX7" fmla="*/ 1195461 w 1834356"/>
                    <a:gd name="connsiteY7" fmla="*/ 141594 h 674268"/>
                    <a:gd name="connsiteX8" fmla="*/ 1422634 w 1834356"/>
                    <a:gd name="connsiteY8" fmla="*/ 312540 h 674268"/>
                    <a:gd name="connsiteX9" fmla="*/ 1574712 w 1834356"/>
                    <a:gd name="connsiteY9" fmla="*/ 267868 h 674268"/>
                    <a:gd name="connsiteX10" fmla="*/ 1834356 w 1834356"/>
                    <a:gd name="connsiteY10" fmla="*/ 674268 h 674268"/>
                    <a:gd name="connsiteX0" fmla="*/ 0 w 1834356"/>
                    <a:gd name="connsiteY0" fmla="*/ 672505 h 674268"/>
                    <a:gd name="connsiteX1" fmla="*/ 165375 w 1834356"/>
                    <a:gd name="connsiteY1" fmla="*/ 276254 h 674268"/>
                    <a:gd name="connsiteX2" fmla="*/ 316298 w 1834356"/>
                    <a:gd name="connsiteY2" fmla="*/ 406400 h 674268"/>
                    <a:gd name="connsiteX3" fmla="*/ 476141 w 1834356"/>
                    <a:gd name="connsiteY3" fmla="*/ 0 h 674268"/>
                    <a:gd name="connsiteX4" fmla="*/ 662303 w 1834356"/>
                    <a:gd name="connsiteY4" fmla="*/ 286334 h 674268"/>
                    <a:gd name="connsiteX5" fmla="*/ 803148 w 1834356"/>
                    <a:gd name="connsiteY5" fmla="*/ 34834 h 674268"/>
                    <a:gd name="connsiteX6" fmla="*/ 942993 w 1834356"/>
                    <a:gd name="connsiteY6" fmla="*/ 416075 h 674268"/>
                    <a:gd name="connsiteX7" fmla="*/ 1195461 w 1834356"/>
                    <a:gd name="connsiteY7" fmla="*/ 141594 h 674268"/>
                    <a:gd name="connsiteX8" fmla="*/ 1422634 w 1834356"/>
                    <a:gd name="connsiteY8" fmla="*/ 312540 h 674268"/>
                    <a:gd name="connsiteX9" fmla="*/ 1656854 w 1834356"/>
                    <a:gd name="connsiteY9" fmla="*/ 233034 h 674268"/>
                    <a:gd name="connsiteX10" fmla="*/ 1834356 w 1834356"/>
                    <a:gd name="connsiteY10" fmla="*/ 674268 h 674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34356" h="674268">
                      <a:moveTo>
                        <a:pt x="0" y="672505"/>
                      </a:moveTo>
                      <a:lnTo>
                        <a:pt x="165375" y="276254"/>
                      </a:lnTo>
                      <a:lnTo>
                        <a:pt x="316298" y="406400"/>
                      </a:lnTo>
                      <a:lnTo>
                        <a:pt x="476141" y="0"/>
                      </a:lnTo>
                      <a:lnTo>
                        <a:pt x="662303" y="286334"/>
                      </a:lnTo>
                      <a:lnTo>
                        <a:pt x="803148" y="34834"/>
                      </a:lnTo>
                      <a:lnTo>
                        <a:pt x="942993" y="416075"/>
                      </a:lnTo>
                      <a:lnTo>
                        <a:pt x="1195461" y="141594"/>
                      </a:lnTo>
                      <a:lnTo>
                        <a:pt x="1422634" y="312540"/>
                      </a:lnTo>
                      <a:lnTo>
                        <a:pt x="1656854" y="233034"/>
                      </a:lnTo>
                      <a:lnTo>
                        <a:pt x="1834356" y="674268"/>
                      </a:lnTo>
                    </a:path>
                  </a:pathLst>
                </a:custGeom>
                <a:solidFill>
                  <a:srgbClr val="FFD2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Freeform 44"/>
                <p:cNvSpPr/>
                <p:nvPr/>
              </p:nvSpPr>
              <p:spPr>
                <a:xfrm>
                  <a:off x="5356666" y="2207623"/>
                  <a:ext cx="1834356" cy="401884"/>
                </a:xfrm>
                <a:custGeom>
                  <a:avLst/>
                  <a:gdLst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34356"/>
                    <a:gd name="connsiteY0" fmla="*/ 833614 h 835377"/>
                    <a:gd name="connsiteX1" fmla="*/ 152312 w 1834356"/>
                    <a:gd name="connsiteY1" fmla="*/ 541866 h 835377"/>
                    <a:gd name="connsiteX2" fmla="*/ 310356 w 1834356"/>
                    <a:gd name="connsiteY2" fmla="*/ 711200 h 835377"/>
                    <a:gd name="connsiteX3" fmla="*/ 502267 w 1834356"/>
                    <a:gd name="connsiteY3" fmla="*/ 304800 h 835377"/>
                    <a:gd name="connsiteX4" fmla="*/ 671601 w 1834356"/>
                    <a:gd name="connsiteY4" fmla="*/ 519289 h 835377"/>
                    <a:gd name="connsiteX5" fmla="*/ 852223 w 1834356"/>
                    <a:gd name="connsiteY5" fmla="*/ 0 h 835377"/>
                    <a:gd name="connsiteX6" fmla="*/ 1032845 w 1834356"/>
                    <a:gd name="connsiteY6" fmla="*/ 372533 h 835377"/>
                    <a:gd name="connsiteX7" fmla="*/ 1213467 w 1834356"/>
                    <a:gd name="connsiteY7" fmla="*/ 428977 h 835377"/>
                    <a:gd name="connsiteX8" fmla="*/ 1461823 w 1834356"/>
                    <a:gd name="connsiteY8" fmla="*/ 643466 h 835377"/>
                    <a:gd name="connsiteX9" fmla="*/ 1574712 w 1834356"/>
                    <a:gd name="connsiteY9" fmla="*/ 428977 h 835377"/>
                    <a:gd name="connsiteX10" fmla="*/ 1834356 w 1834356"/>
                    <a:gd name="connsiteY10" fmla="*/ 835377 h 835377"/>
                    <a:gd name="connsiteX0" fmla="*/ 0 w 1834356"/>
                    <a:gd name="connsiteY0" fmla="*/ 528814 h 530577"/>
                    <a:gd name="connsiteX1" fmla="*/ 152312 w 1834356"/>
                    <a:gd name="connsiteY1" fmla="*/ 237066 h 530577"/>
                    <a:gd name="connsiteX2" fmla="*/ 310356 w 1834356"/>
                    <a:gd name="connsiteY2" fmla="*/ 406400 h 530577"/>
                    <a:gd name="connsiteX3" fmla="*/ 502267 w 1834356"/>
                    <a:gd name="connsiteY3" fmla="*/ 0 h 530577"/>
                    <a:gd name="connsiteX4" fmla="*/ 671601 w 1834356"/>
                    <a:gd name="connsiteY4" fmla="*/ 214489 h 530577"/>
                    <a:gd name="connsiteX5" fmla="*/ 771080 w 1834356"/>
                    <a:gd name="connsiteY5" fmla="*/ 45720 h 530577"/>
                    <a:gd name="connsiteX6" fmla="*/ 1032845 w 1834356"/>
                    <a:gd name="connsiteY6" fmla="*/ 67733 h 530577"/>
                    <a:gd name="connsiteX7" fmla="*/ 1213467 w 1834356"/>
                    <a:gd name="connsiteY7" fmla="*/ 124177 h 530577"/>
                    <a:gd name="connsiteX8" fmla="*/ 1461823 w 1834356"/>
                    <a:gd name="connsiteY8" fmla="*/ 338666 h 530577"/>
                    <a:gd name="connsiteX9" fmla="*/ 1574712 w 1834356"/>
                    <a:gd name="connsiteY9" fmla="*/ 124177 h 530577"/>
                    <a:gd name="connsiteX10" fmla="*/ 1834356 w 1834356"/>
                    <a:gd name="connsiteY10" fmla="*/ 530577 h 530577"/>
                    <a:gd name="connsiteX0" fmla="*/ 0 w 1834356"/>
                    <a:gd name="connsiteY0" fmla="*/ 528814 h 530577"/>
                    <a:gd name="connsiteX1" fmla="*/ 152312 w 1834356"/>
                    <a:gd name="connsiteY1" fmla="*/ 237066 h 530577"/>
                    <a:gd name="connsiteX2" fmla="*/ 310356 w 1834356"/>
                    <a:gd name="connsiteY2" fmla="*/ 406400 h 530577"/>
                    <a:gd name="connsiteX3" fmla="*/ 502267 w 1834356"/>
                    <a:gd name="connsiteY3" fmla="*/ 0 h 530577"/>
                    <a:gd name="connsiteX4" fmla="*/ 671601 w 1834356"/>
                    <a:gd name="connsiteY4" fmla="*/ 214489 h 530577"/>
                    <a:gd name="connsiteX5" fmla="*/ 771080 w 1834356"/>
                    <a:gd name="connsiteY5" fmla="*/ 45720 h 530577"/>
                    <a:gd name="connsiteX6" fmla="*/ 942993 w 1834356"/>
                    <a:gd name="connsiteY6" fmla="*/ 272384 h 530577"/>
                    <a:gd name="connsiteX7" fmla="*/ 1213467 w 1834356"/>
                    <a:gd name="connsiteY7" fmla="*/ 124177 h 530577"/>
                    <a:gd name="connsiteX8" fmla="*/ 1461823 w 1834356"/>
                    <a:gd name="connsiteY8" fmla="*/ 338666 h 530577"/>
                    <a:gd name="connsiteX9" fmla="*/ 1574712 w 1834356"/>
                    <a:gd name="connsiteY9" fmla="*/ 124177 h 530577"/>
                    <a:gd name="connsiteX10" fmla="*/ 1834356 w 1834356"/>
                    <a:gd name="connsiteY10" fmla="*/ 530577 h 530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34356" h="530577">
                      <a:moveTo>
                        <a:pt x="0" y="528814"/>
                      </a:moveTo>
                      <a:lnTo>
                        <a:pt x="152312" y="237066"/>
                      </a:lnTo>
                      <a:lnTo>
                        <a:pt x="310356" y="406400"/>
                      </a:lnTo>
                      <a:lnTo>
                        <a:pt x="502267" y="0"/>
                      </a:lnTo>
                      <a:lnTo>
                        <a:pt x="671601" y="214489"/>
                      </a:lnTo>
                      <a:lnTo>
                        <a:pt x="771080" y="45720"/>
                      </a:lnTo>
                      <a:lnTo>
                        <a:pt x="942993" y="272384"/>
                      </a:lnTo>
                      <a:lnTo>
                        <a:pt x="1213467" y="124177"/>
                      </a:lnTo>
                      <a:lnTo>
                        <a:pt x="1461823" y="338666"/>
                      </a:lnTo>
                      <a:lnTo>
                        <a:pt x="1574712" y="124177"/>
                      </a:lnTo>
                      <a:lnTo>
                        <a:pt x="1834356" y="530577"/>
                      </a:lnTo>
                    </a:path>
                  </a:pathLst>
                </a:custGeom>
                <a:solidFill>
                  <a:srgbClr val="EBE5E5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4913312" y="1066800"/>
              <a:ext cx="2502570" cy="2502570"/>
              <a:chOff x="4743594" y="1066800"/>
              <a:chExt cx="2502570" cy="250257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69" name="Oval 68"/>
              <p:cNvSpPr/>
              <p:nvPr/>
            </p:nvSpPr>
            <p:spPr>
              <a:xfrm>
                <a:off x="4743594" y="1066800"/>
                <a:ext cx="2502570" cy="25025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5118579" y="1937085"/>
                <a:ext cx="1752600" cy="762000"/>
                <a:chOff x="5408612" y="1905000"/>
                <a:chExt cx="1552186" cy="762000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5408612" y="2133600"/>
                  <a:ext cx="152400" cy="533400"/>
                </a:xfrm>
                <a:prstGeom prst="rect">
                  <a:avLst/>
                </a:prstGeom>
                <a:solidFill>
                  <a:srgbClr val="EB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5551511" y="2286000"/>
                  <a:ext cx="148046" cy="381000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5829026" y="2057400"/>
                  <a:ext cx="152400" cy="609600"/>
                </a:xfrm>
                <a:prstGeom prst="rect">
                  <a:avLst/>
                </a:prstGeom>
                <a:solidFill>
                  <a:srgbClr val="EB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5971925" y="1905000"/>
                  <a:ext cx="148046" cy="762000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6249440" y="2438400"/>
                  <a:ext cx="152400" cy="228600"/>
                </a:xfrm>
                <a:prstGeom prst="rect">
                  <a:avLst/>
                </a:prstGeom>
                <a:solidFill>
                  <a:srgbClr val="EB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6392339" y="2209800"/>
                  <a:ext cx="148046" cy="457200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6669853" y="2057400"/>
                  <a:ext cx="152400" cy="609600"/>
                </a:xfrm>
                <a:prstGeom prst="rect">
                  <a:avLst/>
                </a:prstGeom>
                <a:solidFill>
                  <a:srgbClr val="EB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6812752" y="2231571"/>
                  <a:ext cx="148046" cy="435429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127E7EC1-D4BB-3044-AB31-409B8AC43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011" y="5580252"/>
            <a:ext cx="2817813" cy="127774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62A4FC-A035-6246-85E9-4D52871C3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812" y="-228600"/>
            <a:ext cx="81534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3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E6420-1303-C24C-AF7B-2D6896AEA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70" y="275462"/>
            <a:ext cx="5360924" cy="710896"/>
          </a:xfrm>
        </p:spPr>
        <p:txBody>
          <a:bodyPr/>
          <a:lstStyle/>
          <a:p>
            <a:r>
              <a:rPr lang="en-US" b="1"/>
              <a:t>Important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2972-EFA2-8A40-B7B4-D5BDC9299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40" y="1139023"/>
            <a:ext cx="5743254" cy="4986440"/>
          </a:xfrm>
        </p:spPr>
        <p:txBody>
          <a:bodyPr>
            <a:normAutofit lnSpcReduction="10000"/>
          </a:bodyPr>
          <a:lstStyle/>
          <a:p>
            <a:r>
              <a:rPr lang="en-US" sz="3199" b="1"/>
              <a:t>Datavizcatalogue</a:t>
            </a:r>
          </a:p>
          <a:p>
            <a:pPr lvl="1"/>
            <a:r>
              <a:rPr lang="en-US" sz="2799">
                <a:hlinkClick r:id="rId2"/>
              </a:rPr>
              <a:t>https://datavizcatalogue.com</a:t>
            </a:r>
            <a:endParaRPr lang="en-US" sz="2799"/>
          </a:p>
          <a:p>
            <a:pPr lvl="1"/>
            <a:r>
              <a:rPr lang="en-US" sz="2799"/>
              <a:t>“Search by function” option</a:t>
            </a:r>
          </a:p>
          <a:p>
            <a:pPr lvl="1"/>
            <a:endParaRPr lang="en-US" sz="2799"/>
          </a:p>
          <a:p>
            <a:r>
              <a:rPr lang="en-US" sz="3199"/>
              <a:t>Data-to-viz</a:t>
            </a:r>
          </a:p>
          <a:p>
            <a:pPr lvl="1"/>
            <a:r>
              <a:rPr lang="en-US" sz="2799">
                <a:hlinkClick r:id="rId3"/>
              </a:rPr>
              <a:t>https://www.data-to-viz.com</a:t>
            </a:r>
            <a:endParaRPr lang="en-US" sz="2799"/>
          </a:p>
          <a:p>
            <a:endParaRPr lang="en-US" sz="3199"/>
          </a:p>
          <a:p>
            <a:r>
              <a:rPr lang="en-US" sz="3199" b="1"/>
              <a:t>Python Graph Gallery</a:t>
            </a:r>
          </a:p>
          <a:p>
            <a:pPr lvl="1"/>
            <a:r>
              <a:rPr lang="en-US" sz="2799">
                <a:hlinkClick r:id="rId4"/>
              </a:rPr>
              <a:t>https://python-graph-gallery.com</a:t>
            </a:r>
            <a:endParaRPr lang="en-US" sz="2799"/>
          </a:p>
          <a:p>
            <a:pPr lvl="1"/>
            <a:endParaRPr lang="en-US" sz="2799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86819E-C712-6D40-AA73-F6CACC9F5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033" y="893"/>
            <a:ext cx="5970206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40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9B742-416A-5240-828D-3EA46A7EF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CHOICES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3E173-8164-2E4A-A2E1-987F2A602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67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B22F3-872E-D648-B739-B6018311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Overplotting</a:t>
            </a:r>
            <a:endParaRPr lang="en-US" b="1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304BC-EBA0-FB4E-B54D-44612030C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Issue that araises when there are many data points that share the same region in the plot</a:t>
            </a:r>
            <a:endParaRPr lang="en-US" dirty="0"/>
          </a:p>
          <a:p>
            <a:r>
              <a:rPr lang="en-US" dirty="0" err="1"/>
              <a:t>Ways to overcome overplotting</a:t>
            </a:r>
            <a:r>
              <a:rPr lang="en-US" dirty="0"/>
              <a:t>:</a:t>
            </a:r>
          </a:p>
          <a:p>
            <a:pPr lvl="1"/>
            <a:r>
              <a:rPr lang="en-US" i="1" dirty="0" err="1"/>
              <a:t>Jitter</a:t>
            </a:r>
          </a:p>
          <a:p>
            <a:pPr lvl="1"/>
            <a:r>
              <a:rPr lang="en-US" i="1" dirty="0" err="1"/>
              <a:t>Marker size</a:t>
            </a:r>
            <a:endParaRPr lang="en-US" i="1" dirty="0"/>
          </a:p>
          <a:p>
            <a:pPr lvl="1"/>
            <a:r>
              <a:rPr lang="en-US" i="1" dirty="0" err="1"/>
              <a:t>Transparency</a:t>
            </a:r>
            <a:endParaRPr lang="en-US" i="1" dirty="0"/>
          </a:p>
          <a:p>
            <a:pPr lvl="1"/>
            <a:r>
              <a:rPr lang="en-US" i="1" dirty="0" err="1"/>
              <a:t>Density</a:t>
            </a:r>
          </a:p>
          <a:p>
            <a:pPr lvl="1"/>
            <a:r>
              <a:rPr lang="en-US" i="1" dirty="0"/>
              <a:t>Sampling</a:t>
            </a:r>
          </a:p>
          <a:p>
            <a:pPr lvl="1"/>
            <a:r>
              <a:rPr lang="en-US" i="1" dirty="0"/>
              <a:t>Filtering</a:t>
            </a:r>
          </a:p>
          <a:p>
            <a:pPr lvl="1"/>
            <a:r>
              <a:rPr lang="en-US" i="1" dirty="0"/>
              <a:t>Clustering</a:t>
            </a:r>
          </a:p>
          <a:p>
            <a:pPr lvl="1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49188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5281B-E922-8E44-BB02-7DB1EADF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Hands-on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3BE8D-E2E6-0341-AD80-339ACC4B0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 dirty="0"/>
              <a:t>Let’s code of the examples of bivariate plots</a:t>
            </a:r>
          </a:p>
          <a:p>
            <a:r>
              <a:rPr lang="en-BR" dirty="0"/>
              <a:t>And let’s also overcome overplotting using the techniques mentioned earlier.</a:t>
            </a:r>
          </a:p>
        </p:txBody>
      </p:sp>
    </p:spTree>
    <p:extLst>
      <p:ext uri="{BB962C8B-B14F-4D97-AF65-F5344CB8AC3E}">
        <p14:creationId xmlns:p14="http://schemas.microsoft.com/office/powerpoint/2010/main" val="1961349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887F1-29D5-A74B-8C0F-B5A5DF287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Overplotting examples</a:t>
            </a:r>
          </a:p>
        </p:txBody>
      </p:sp>
      <p:pic>
        <p:nvPicPr>
          <p:cNvPr id="5" name="Content Placeholder 4" descr="A picture containing laptop&#10;&#10;Description automatically generated">
            <a:extLst>
              <a:ext uri="{FF2B5EF4-FFF2-40B4-BE49-F238E27FC236}">
                <a16:creationId xmlns:a16="http://schemas.microsoft.com/office/drawing/2014/main" id="{6EC28A17-0180-7F41-AEAD-A1543549B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31" y="1583667"/>
            <a:ext cx="5174686" cy="498662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298A13-0F4F-1743-A3B3-9A2957E8C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317" y="130325"/>
            <a:ext cx="4626501" cy="4494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B325CD-82C1-7D40-AB16-48B0BB050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756" y="2051409"/>
            <a:ext cx="4885626" cy="480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2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149B4-7469-A143-9FC8-3AA3E260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Numeric variable</a:t>
            </a:r>
            <a:r>
              <a:rPr lang="en-US" b="1" dirty="0"/>
              <a:t> </a:t>
            </a:r>
            <a:r>
              <a:rPr lang="en-US" b="1" i="1" dirty="0"/>
              <a:t>vs.</a:t>
            </a:r>
            <a:r>
              <a:rPr lang="en-US" b="1" dirty="0"/>
              <a:t> categorical variable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327004-E7DC-6E41-AD85-E3EE74700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59" y="1867307"/>
            <a:ext cx="5421488" cy="346619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DAC951-5ACC-9D40-B992-9AD782A6E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440" y="2418026"/>
            <a:ext cx="5243734" cy="3478894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DE938705-66C1-2E40-B18B-299810C6A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559" y="3344885"/>
            <a:ext cx="5167554" cy="347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F9555-0544-A34E-BB50-261DB0A1B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0" y="2362200"/>
            <a:ext cx="10969943" cy="2133600"/>
          </a:xfrm>
        </p:spPr>
        <p:txBody>
          <a:bodyPr>
            <a:normAutofit fontScale="90000"/>
          </a:bodyPr>
          <a:lstStyle/>
          <a:p>
            <a:r>
              <a:rPr lang="en-BR"/>
              <a:t>Take the remainder of today’s time to work on your project</a:t>
            </a:r>
            <a:br>
              <a:rPr lang="en-BR"/>
            </a:br>
            <a:r>
              <a:rPr lang="en-BR"/>
              <a:t>Keep in mind that in less than a month you need to deliver this initial analysis</a:t>
            </a:r>
          </a:p>
        </p:txBody>
      </p:sp>
    </p:spTree>
    <p:extLst>
      <p:ext uri="{BB962C8B-B14F-4D97-AF65-F5344CB8AC3E}">
        <p14:creationId xmlns:p14="http://schemas.microsoft.com/office/powerpoint/2010/main" val="2213303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564F6-BAA2-1146-97EF-B11A432A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 VISUALIZATION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EADE-796D-B44D-B890-D38E06DD3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67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4CE0B-758E-9246-B6A6-C86911845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Data types and visualizations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2AEB7-3B3E-B34C-ABF8-5EC95B4AB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determine the type of plot we should use, we need to check:</a:t>
            </a:r>
          </a:p>
          <a:p>
            <a:pPr lvl="1"/>
            <a:r>
              <a:rPr lang="en-US" dirty="0"/>
              <a:t>the number and </a:t>
            </a:r>
          </a:p>
          <a:p>
            <a:pPr lvl="1"/>
            <a:r>
              <a:rPr lang="en-US" dirty="0"/>
              <a:t>The types of the variables to be presented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42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981B8-8627-754C-B4F6-5D4150FB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UNIVARIATE ANALYSIS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32616-A349-CC40-917A-D0C378FBE0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62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8DB2A-4EF9-EE4B-8668-E8080B25C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Univariate plots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9F85F-9D0D-8D47-974B-B6AA4887E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1113943"/>
            <a:ext cx="5451518" cy="5440245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There are not many types of visualizations for univariate plots</a:t>
            </a:r>
            <a:endParaRPr lang="en-US" dirty="0"/>
          </a:p>
          <a:p>
            <a:r>
              <a:rPr lang="en-US" dirty="0" err="1"/>
              <a:t>Most cases can be reported with histograms or bar plots</a:t>
            </a:r>
            <a:endParaRPr lang="en-US" dirty="0"/>
          </a:p>
          <a:p>
            <a:r>
              <a:rPr lang="en-US" dirty="0" err="1"/>
              <a:t>Main types of visualization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Histogram/KDE plots</a:t>
            </a:r>
            <a:r>
              <a:rPr lang="en-US" dirty="0"/>
              <a:t>: numeric variable</a:t>
            </a:r>
          </a:p>
          <a:p>
            <a:pPr lvl="1"/>
            <a:r>
              <a:rPr lang="en-US" dirty="0" err="1"/>
              <a:t>Bar plot</a:t>
            </a:r>
            <a:r>
              <a:rPr lang="en-US" dirty="0"/>
              <a:t>: categorical variable</a:t>
            </a:r>
          </a:p>
          <a:p>
            <a:pPr lvl="1"/>
            <a:r>
              <a:rPr lang="en-US" dirty="0"/>
              <a:t>Box-plot: </a:t>
            </a:r>
            <a:r>
              <a:rPr lang="en-US" dirty="0" err="1"/>
              <a:t>numeric variable</a:t>
            </a:r>
            <a:endParaRPr lang="en-US" dirty="0"/>
          </a:p>
          <a:p>
            <a:pPr lvl="1"/>
            <a:r>
              <a:rPr lang="en-US" dirty="0"/>
              <a:t>Pie-charts: </a:t>
            </a:r>
            <a:r>
              <a:rPr lang="en-US" b="1" dirty="0" err="1"/>
              <a:t>avoid them! </a:t>
            </a:r>
            <a:r>
              <a:rPr lang="en-US" b="1" dirty="0"/>
              <a:t>https://</a:t>
            </a:r>
            <a:r>
              <a:rPr lang="en-US" b="1" dirty="0" err="1"/>
              <a:t>medium.com</a:t>
            </a:r>
            <a:r>
              <a:rPr lang="en-US" b="1" dirty="0"/>
              <a:t>/@</a:t>
            </a:r>
            <a:r>
              <a:rPr lang="en-US" b="1" dirty="0" err="1"/>
              <a:t>clmentviguier</a:t>
            </a:r>
            <a:r>
              <a:rPr lang="en-US" b="1" dirty="0"/>
              <a:t>/the-hate-of-pie-charts-harms-good-data-visualization-cc7cfed243b6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6779F-9A1B-E745-A595-7F20C0B55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432" y="4591914"/>
            <a:ext cx="3275747" cy="2121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B9BA95-DC39-C248-BE34-2EC15EB6D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279" y="119522"/>
            <a:ext cx="2990608" cy="2242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C886E8-1DB2-AB46-B618-A0873088E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898" y="2032812"/>
            <a:ext cx="3182041" cy="2386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94C856-8252-6E4E-8CF7-BFFF649CB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708" y="547303"/>
            <a:ext cx="4242761" cy="510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29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EA88-1DBA-8A4C-9D85-2AFBC347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Let’s code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1E1F2-456B-FE42-A126-9476E7FE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use seaborn to plot different types of univariate visualizations</a:t>
            </a:r>
          </a:p>
          <a:p>
            <a:pPr lvl="1"/>
            <a:r>
              <a:rPr lang="en-US" dirty="0"/>
              <a:t>sns.distplot</a:t>
            </a:r>
          </a:p>
          <a:p>
            <a:pPr lvl="1"/>
            <a:r>
              <a:rPr lang="en-US" dirty="0" err="1"/>
              <a:t>sns.countplot</a:t>
            </a:r>
            <a:endParaRPr lang="en-US" dirty="0"/>
          </a:p>
          <a:p>
            <a:pPr lvl="1"/>
            <a:r>
              <a:rPr lang="en-US" dirty="0"/>
              <a:t>sns.boxplot</a:t>
            </a:r>
          </a:p>
          <a:p>
            <a:pPr lvl="1"/>
            <a:r>
              <a:rPr lang="en-US" dirty="0"/>
              <a:t>sns.violinplot</a:t>
            </a:r>
          </a:p>
        </p:txBody>
      </p:sp>
    </p:spTree>
    <p:extLst>
      <p:ext uri="{BB962C8B-B14F-4D97-AF65-F5344CB8AC3E}">
        <p14:creationId xmlns:p14="http://schemas.microsoft.com/office/powerpoint/2010/main" val="1688404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A907D-9471-704F-91C5-0B03990AA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BIVARIATE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745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98B66-DDA5-F74F-AD75-5F5C0377C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Bivariable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674C5-01D5-AE46-9677-0EEE81DB0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Goal: verify potential relations in data</a:t>
            </a:r>
          </a:p>
          <a:p>
            <a:r>
              <a:rPr lang="en-US"/>
              <a:t>The definition of which type of plot should be used depends on the types of variables involved</a:t>
            </a:r>
          </a:p>
          <a:p>
            <a:pPr lvl="1"/>
            <a:r>
              <a:rPr lang="en-US"/>
              <a:t>Scatterplots: two numeric variables</a:t>
            </a:r>
          </a:p>
          <a:p>
            <a:pPr lvl="1"/>
            <a:r>
              <a:rPr lang="en-US"/>
              <a:t>Lineplots: two numeric variables, usually one depicting time</a:t>
            </a:r>
          </a:p>
          <a:p>
            <a:pPr lvl="1"/>
            <a:r>
              <a:rPr lang="en-US"/>
              <a:t>Box-plots and violin-plots: one categorical variable and one numeric variable</a:t>
            </a:r>
          </a:p>
          <a:p>
            <a:pPr lvl="1"/>
            <a:r>
              <a:rPr lang="en-US"/>
              <a:t>H</a:t>
            </a:r>
            <a:r>
              <a:rPr lang="en-US">
                <a:sym typeface="Wingdings" pitchFamily="2" charset="2"/>
              </a:rPr>
              <a:t>eatmaps: 2 numeric variables, 2 categorical variables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10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B9688-4924-124E-839A-1AD929533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" y="915056"/>
            <a:ext cx="2225388" cy="4600963"/>
          </a:xfrm>
        </p:spPr>
        <p:txBody>
          <a:bodyPr/>
          <a:lstStyle/>
          <a:p>
            <a:pPr algn="r"/>
            <a:r>
              <a:rPr lang="en-US" b="1" dirty="0"/>
              <a:t>What kind of plot should I build?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AD2428A-5FD5-FD40-A176-BD948EB12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977" y="-278976"/>
            <a:ext cx="9597113" cy="7415951"/>
          </a:xfrm>
        </p:spPr>
      </p:pic>
    </p:spTree>
    <p:extLst>
      <p:ext uri="{BB962C8B-B14F-4D97-AF65-F5344CB8AC3E}">
        <p14:creationId xmlns:p14="http://schemas.microsoft.com/office/powerpoint/2010/main" val="3117781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11327</TotalTime>
  <Words>312</Words>
  <Application>Microsoft Macintosh PowerPoint</Application>
  <PresentationFormat>Custom</PresentationFormat>
  <Paragraphs>58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DATA SCIENCE</vt:lpstr>
      <vt:lpstr>DATA VISUALIZATION</vt:lpstr>
      <vt:lpstr>Data types and visualizations</vt:lpstr>
      <vt:lpstr>UNIVARIATE ANALYSIS</vt:lpstr>
      <vt:lpstr>Univariate plots</vt:lpstr>
      <vt:lpstr>Let’s code</vt:lpstr>
      <vt:lpstr>BIVARIATE ANALYSIS</vt:lpstr>
      <vt:lpstr>Bivariable plots</vt:lpstr>
      <vt:lpstr>What kind of plot should I build?</vt:lpstr>
      <vt:lpstr>PowerPoint Presentation</vt:lpstr>
      <vt:lpstr>Important links</vt:lpstr>
      <vt:lpstr>Design CHOICES</vt:lpstr>
      <vt:lpstr>Overplotting</vt:lpstr>
      <vt:lpstr>Hands-on</vt:lpstr>
      <vt:lpstr>Overplotting examples</vt:lpstr>
      <vt:lpstr>Numeric variable vs. categorical variable</vt:lpstr>
      <vt:lpstr>Take the remainder of today’s time to work on your project Keep in mind that in less than a month you need to deliver this initial analysis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analyzing</dc:title>
  <dc:creator>Julian</dc:creator>
  <cp:lastModifiedBy>Jean Paul Barddal</cp:lastModifiedBy>
  <cp:revision>326</cp:revision>
  <dcterms:created xsi:type="dcterms:W3CDTF">2013-09-12T13:05:01Z</dcterms:created>
  <dcterms:modified xsi:type="dcterms:W3CDTF">2020-08-18T00:24:00Z</dcterms:modified>
</cp:coreProperties>
</file>